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296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60A39-8B5B-4BED-8A7C-556DA32E88CC}" type="datetimeFigureOut">
              <a:rPr lang="it-IT" smtClean="0"/>
              <a:pPr/>
              <a:t>27/09/2019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027B-1144-4F49-A7B1-CE90BE3B4F0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B546-FE14-4FA2-9CB1-7CDD05CA64D2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AAACE-4A35-4042-A353-914BC3FF680E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A02BB-F09E-4B2E-A63F-372C216D3BB5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072F-1A6A-44DD-B41E-7942B9EAEDD0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6E14-3284-4CEF-8A06-6966CDB66363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2DA0-3433-485B-BBEA-7F8D180BD599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E90C-A27D-444F-AE3B-007BFE8AF809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2A3A-2ED8-4E93-9255-6081AFC418F6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9C9-71BA-4854-883A-477E84EFE7E6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154F-532B-4461-BEC3-981240664C9C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C08A-734F-43F3-8F09-992BDD924055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5CA02-34F3-48AD-87E4-8113E063DDC0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4221088"/>
            <a:ext cx="8352928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Gli adolescenti rappresentano una parte importante dei lavoratori part time. Che siano interessati a lavorare dopo la scuola, nei weekend o soltanto nelle vacanze estive, esistono diverse opportunità di lavoro per un ragazzo volonteroso. Un adolescente dotato di spirito imprenditoriale può anche dare inizio ad una piccola attività in proprio.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1600" y="6021288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Prof. Francesco Cannizzaro – Specialista in Pedagogia, Bioetica e Sessuologia</a:t>
            </a:r>
            <a:endParaRPr lang="it-IT" sz="1600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716-AB4E-4F04-B651-DB6C6AB1D542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3" name="Picture 2" descr="C:\Users\Master\Desktop\Lavoro\l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24744"/>
            <a:ext cx="4595664" cy="264250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258532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Prendersi cura degli animali </a:t>
            </a:r>
            <a:r>
              <a:rPr lang="it-IT" dirty="0" smtClean="0"/>
              <a:t>per proprietari impegnati e che cercano qualcuno che porti a spasso il loro cane o che gli dia da mangiare quando è in vacanza.</a:t>
            </a:r>
            <a:endParaRPr lang="it-IT" sz="3200" dirty="0" smtClean="0"/>
          </a:p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Fare il giardiniere. </a:t>
            </a:r>
            <a:r>
              <a:rPr lang="it-IT" dirty="0" smtClean="0"/>
              <a:t>Un adolescente può offrire i propri servizi come giardiniere per tutto l’anno. In primavera ed estate si può tagliare l’erba, spuntare le siepi e prendersi cura dei giardini; in autunno si possono raccogliere le foglie e pulire i cortili; in inverno è possibile spalare la neve.</a:t>
            </a:r>
            <a:endParaRPr lang="it-IT" sz="3200" dirty="0" smtClean="0"/>
          </a:p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Fare le pulizie</a:t>
            </a:r>
            <a:r>
              <a:rPr lang="it-IT" dirty="0" smtClean="0"/>
              <a:t>. Se il ragazzo è bravo a farle e non gli dispiace quest’occupazione, fare le pulizie in casa d’altri ogni settimana o ogni due settimane può essere un lavoretto part time remunerativo.</a:t>
            </a:r>
            <a:endParaRPr lang="it-IT" sz="32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DB6F-2D02-492A-9E8E-F0F75269946A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Incoraggia il ragazzo a diventare il capo di sé stesso e a inventare il proprio lavoro (2)</a:t>
            </a:r>
            <a:endParaRPr lang="it-IT" dirty="0" smtClean="0">
              <a:solidFill>
                <a:srgbClr val="002060"/>
              </a:solidFill>
            </a:endParaRPr>
          </a:p>
        </p:txBody>
      </p:sp>
      <p:pic>
        <p:nvPicPr>
          <p:cNvPr id="9218" name="Picture 2" descr="C:\Users\Master\Desktop\Lavoro\l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149080"/>
            <a:ext cx="3096344" cy="232225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20313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Fare commissioni per persone impegnate</a:t>
            </a:r>
            <a:r>
              <a:rPr lang="it-IT" dirty="0" smtClean="0"/>
              <a:t>, come ad esempio andare al supermercato o a ritirare i panni in lavanderia. A seconda di dove vive il ragazzo e dalla disponibilità di trasporto pubblico locale, però, per svolgere questo tipo di lavoro potrebbe esserci bisogno di avere almeno un motorino.</a:t>
            </a:r>
          </a:p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Insegnare agli altri </a:t>
            </a:r>
            <a:r>
              <a:rPr lang="it-IT" dirty="0" smtClean="0"/>
              <a:t>qualcosa in cui è bravo. Se il ragazzo sa usare il computer molto bene e ha tanta pazienza, potrebbe insegnare come si fa alle persone anziane. Se sa suonare la chitarra, potrebbe dare lezioni di musica a ragazzi più piccoli o coetanei.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AC14-7808-4206-96C9-4AD5F8699EBB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Incoraggia il ragazzo a diventare il capo di sé stesso e a inventare il proprio lavoro (3)</a:t>
            </a:r>
            <a:endParaRPr lang="it-IT" dirty="0" smtClean="0">
              <a:solidFill>
                <a:srgbClr val="002060"/>
              </a:solidFill>
            </a:endParaRPr>
          </a:p>
        </p:txBody>
      </p:sp>
      <p:pic>
        <p:nvPicPr>
          <p:cNvPr id="10242" name="Picture 2" descr="C:\Users\Master\Desktop\Lavoro\l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717032"/>
            <a:ext cx="3456384" cy="259228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147732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 smtClean="0">
                <a:solidFill>
                  <a:srgbClr val="FF0000"/>
                </a:solidFill>
              </a:rPr>
              <a:t>Lo studio prima di tutto</a:t>
            </a:r>
            <a:r>
              <a:rPr lang="it-IT" dirty="0" smtClean="0"/>
              <a:t>: i voti sono importanti. Non farti prendere la mano dall’idea di guadagnare.</a:t>
            </a:r>
            <a:endParaRPr lang="it-IT" sz="3200" dirty="0" smtClean="0"/>
          </a:p>
          <a:p>
            <a:pPr lvl="0" algn="just"/>
            <a:r>
              <a:rPr lang="it-IT" b="1" dirty="0" smtClean="0">
                <a:solidFill>
                  <a:srgbClr val="FF0000"/>
                </a:solidFill>
              </a:rPr>
              <a:t>Se finisci nei guai</a:t>
            </a:r>
            <a:r>
              <a:rPr lang="it-IT" dirty="0" smtClean="0"/>
              <a:t>, contatta subito i tuoi genitori.</a:t>
            </a:r>
            <a:endParaRPr lang="it-IT" sz="3200" dirty="0" smtClean="0"/>
          </a:p>
          <a:p>
            <a:pPr lvl="0" algn="just"/>
            <a:r>
              <a:rPr lang="it-IT" b="1" dirty="0" smtClean="0">
                <a:solidFill>
                  <a:srgbClr val="FF0000"/>
                </a:solidFill>
              </a:rPr>
              <a:t>Cerca di essere sincero </a:t>
            </a:r>
            <a:r>
              <a:rPr lang="it-IT" dirty="0" smtClean="0"/>
              <a:t>e di impegnarti nel tuo lavoro.</a:t>
            </a:r>
            <a:endParaRPr lang="it-IT" sz="3200" dirty="0" smtClean="0"/>
          </a:p>
          <a:p>
            <a:pPr lvl="0" algn="just"/>
            <a:r>
              <a:rPr lang="it-IT" b="1" dirty="0" smtClean="0">
                <a:solidFill>
                  <a:srgbClr val="FF0000"/>
                </a:solidFill>
              </a:rPr>
              <a:t>Lavora per fare esperienza</a:t>
            </a:r>
            <a:r>
              <a:rPr lang="it-IT" dirty="0" smtClean="0"/>
              <a:t>, non solo per guadagnare.</a:t>
            </a:r>
            <a:endParaRPr lang="it-IT" sz="32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3051-8C1A-40B8-992A-7A6358A8F025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83671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Ultimi consigli:</a:t>
            </a:r>
            <a:endParaRPr lang="it-IT" sz="2400" dirty="0" smtClean="0">
              <a:solidFill>
                <a:srgbClr val="002060"/>
              </a:solidFill>
            </a:endParaRPr>
          </a:p>
          <a:p>
            <a:pPr algn="ctr"/>
            <a:endParaRPr lang="it-IT" dirty="0" smtClean="0">
              <a:solidFill>
                <a:srgbClr val="002060"/>
              </a:solidFill>
            </a:endParaRPr>
          </a:p>
        </p:txBody>
      </p:sp>
      <p:pic>
        <p:nvPicPr>
          <p:cNvPr id="11266" name="Picture 2" descr="C:\Users\Master\Desktop\Lavoro\la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2016224" cy="142721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1267" name="Picture 3" descr="C:\Users\Master\Desktop\Lavoro\la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653136"/>
            <a:ext cx="2847975" cy="16002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1268" name="Picture 4" descr="C:\Users\Master\Desktop\Lavoro\la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7687" y="3140968"/>
            <a:ext cx="2055967" cy="136815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1269" name="Picture 5" descr="C:\Users\Master\Desktop\Lavoro\la2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47578" y="3140968"/>
            <a:ext cx="2055966" cy="136815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1270" name="Picture 6" descr="C:\Users\Master\Desktop\Lavoro\la1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59212" y="4725144"/>
            <a:ext cx="2169991" cy="158417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3" name="CasellaDiTesto 12"/>
          <p:cNvSpPr txBox="1"/>
          <p:nvPr/>
        </p:nvSpPr>
        <p:spPr>
          <a:xfrm>
            <a:off x="3923928" y="4941168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FINE</a:t>
            </a:r>
            <a:endParaRPr lang="it-IT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Confrontiamoci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AE7E-09FE-4BFE-8383-6B3B2C07DDEA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7416824" cy="5472608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Il lavoro minorile, spesso è una forma di sfruttamento che non fa provare ai ragazzi il giusto appagamento. Cosa fare in questi casi per non subire passivamente ingiustizie?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Come comportarsi se un figlio adolescente esprime il desiderio di svolgere un lavoro part time nei fine settimana o nel periodo estivo?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Come giudichi le forme di alternanza scuola-lavoro che si stanno realizzando nelle scuole superiori? Sono veramente opportunità per far conoscere agli studenti il mondo del lavoro?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Vale ancora la pena studiare tanto se le prospettive di lavoro sono sempre più ridotte e malpagate?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Molti studenti, durante le vacanze, estive cercano dei lavoretti per guadagnare i primi soldini e per fare le prime esperienze lavorative. Come giudichi queste esperienze?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258532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Il tipo migliore di lavoro </a:t>
            </a:r>
            <a:r>
              <a:rPr lang="it-IT" dirty="0" smtClean="0"/>
              <a:t>per un giovane è quello che gli permetterà di sviluppare le proprie capacità o di accumulare esperienza nel settore in cui spera di trovare lavoro successivamente.</a:t>
            </a:r>
            <a:endParaRPr lang="it-IT" sz="3200" dirty="0" smtClean="0"/>
          </a:p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Un lavoro piacevole </a:t>
            </a:r>
            <a:r>
              <a:rPr lang="it-IT" dirty="0" smtClean="0"/>
              <a:t>o divertente gli permetterà di sviluppare una buona etica del lavoro, nonché un impegno crescente nei confronti della propria professione. Le persone, e soprattutto gli adolescenti, hanno possibilità molto più alte di avere successo e di conservare la propria posizione se fanno un lavoro che apprezzano.</a:t>
            </a:r>
            <a:endParaRPr lang="it-IT" sz="3200" dirty="0" smtClean="0"/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Se l’obiettivo </a:t>
            </a:r>
            <a:r>
              <a:rPr lang="it-IT" dirty="0" smtClean="0"/>
              <a:t>del lavoro part time è quello di guadagnare, il tipo di lavoro potrebbe essere meno importante dello stipendio.</a:t>
            </a:r>
            <a:endParaRPr lang="it-IT" sz="32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8A6C-34E1-49DA-BCEA-62309C0509B1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836712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Cerca di capire che tipo di lavoro sta cercando il ragazzo/a prima di provare ad aiutarlo.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Master\Desktop\Lavoro\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221088"/>
            <a:ext cx="2880321" cy="216024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20313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La maggior parte degli adolescenti </a:t>
            </a:r>
            <a:r>
              <a:rPr lang="it-IT" dirty="0" smtClean="0"/>
              <a:t>non conosce molti adulti e non ha sviluppato una propria rete di relazioni sociali che li possa aiutare a trovare lavoro.</a:t>
            </a:r>
            <a:endParaRPr lang="it-IT" sz="3200" dirty="0" smtClean="0"/>
          </a:p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Contatta</a:t>
            </a:r>
            <a:r>
              <a:rPr lang="it-IT" dirty="0" smtClean="0"/>
              <a:t> tutte le persone che conosci nel settore in cui l’adolescente sta cercando lavoro. La gente sarà più disponibile a dare una possibilità ad un ragazzo se questi gli verrà consigliato da un conoscente.</a:t>
            </a:r>
            <a:endParaRPr lang="it-IT" sz="3200" dirty="0" smtClean="0"/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Racconta ad amici </a:t>
            </a:r>
            <a:r>
              <a:rPr lang="it-IT" dirty="0" smtClean="0"/>
              <a:t>e colleghi che stai cercando un lavoro part time per un adolescente e spiega loro che tipo di lavoro vorrebbe fare. Non si sa mai, qualcuno potrebbe aiutarti.</a:t>
            </a:r>
            <a:endParaRPr lang="it-IT" sz="32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0DBC-86D8-4890-BB82-B5A0476AD4B7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95536" y="83671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Usa la tua rete di contatti. 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Master\Desktop\Lavoro\l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645024"/>
            <a:ext cx="3552395" cy="266429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341632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Molte imprese</a:t>
            </a:r>
            <a:r>
              <a:rPr lang="it-IT" dirty="0" smtClean="0"/>
              <a:t>, di norma, assumono lavoratori part time per qualche periodo di tempo particolarmente impegnativo o per l’estate, ma non hanno bisogno di mettere annunci perché il posto di lavoro viene subito occupato.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Le seguenti attività </a:t>
            </a:r>
            <a:r>
              <a:rPr lang="it-IT" dirty="0" smtClean="0"/>
              <a:t>sono adatte per provare a chiedere se c’è qualche posizione disponibile: negozi al dettaglio di qualsiasi tipo, dal fruttivendolo, al ferramenta, al negozio di vestiti, fast food e ristoranti, animazione tempo libero.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Anche se potrebbe </a:t>
            </a:r>
            <a:r>
              <a:rPr lang="it-IT" dirty="0" smtClean="0"/>
              <a:t>non essere il lavoro a lungo periodo che ha in mente l’adolescente, può essere una buona occasione per fare esperienza.</a:t>
            </a:r>
            <a:endParaRPr lang="it-IT" sz="3200" dirty="0" smtClean="0"/>
          </a:p>
          <a:p>
            <a:pPr marL="0" lvl="1" algn="just">
              <a:tabLst>
                <a:tab pos="90488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Hotel</a:t>
            </a:r>
            <a:r>
              <a:rPr lang="it-IT" dirty="0" smtClean="0"/>
              <a:t>, residence e attrazioni turistiche assumono spesso adolescenti per lavoretti part time nella stagione estiva.</a:t>
            </a:r>
            <a:endParaRPr lang="it-IT" sz="3200" dirty="0" smtClean="0"/>
          </a:p>
          <a:p>
            <a:pPr marL="0" lvl="1" algn="just">
              <a:tabLst>
                <a:tab pos="90488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Campi sportivi </a:t>
            </a:r>
            <a:r>
              <a:rPr lang="it-IT" dirty="0" smtClean="0"/>
              <a:t>di vario tipo. Molte delle imprese che aprono o sono particolarmente attivi nella bella stagione si basano spesso sui lavoratori part time. </a:t>
            </a:r>
            <a:endParaRPr lang="it-IT" sz="32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AB8F-8414-4E92-AF70-7B6D9C56A9F5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Entra nelle sedi delle attività di suo interesse per chiedere se c’è bisogno di manodopera. 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Master\Desktop\Lavoro\l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941168"/>
            <a:ext cx="2112235" cy="158417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175432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Musei, </a:t>
            </a:r>
            <a:r>
              <a:rPr lang="it-IT" dirty="0" smtClean="0"/>
              <a:t>biblioteche e attività statali o comunali potrebbero gestire programmi volti a creare opportunità di lavoro per adolescenti e giovani.</a:t>
            </a:r>
            <a:endParaRPr lang="it-IT" sz="3200" dirty="0" smtClean="0"/>
          </a:p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Le istituzioni </a:t>
            </a:r>
            <a:r>
              <a:rPr lang="it-IT" dirty="0" smtClean="0"/>
              <a:t>potrebbero sponsorizzare dei programmi di stage estivo, offrendo opportunità di lavoro in vari campi. </a:t>
            </a:r>
          </a:p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Puoi trovare </a:t>
            </a:r>
            <a:r>
              <a:rPr lang="it-IT" dirty="0" smtClean="0"/>
              <a:t>le informazioni necessarie sul sito del tuo comune, della tua regione, o sui siti dei vari ministeri.</a:t>
            </a:r>
            <a:endParaRPr lang="it-IT" sz="32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7F14-FF47-4B10-9888-0F1EFE35EC50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Controlla le offerte promosse delle istituzioni governative.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4099" name="Picture 3" descr="C:\Users\Master\Desktop\Lavoro\l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356992"/>
            <a:ext cx="3840427" cy="288032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92333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 genitori </a:t>
            </a:r>
            <a:r>
              <a:rPr lang="it-IT" dirty="0" smtClean="0"/>
              <a:t>però potrebbero provare a consultarsi con esperti del settore, chiedendo loro di “assumere” il figlio come apprendista. Se ad esempio un ragazzo è interessato al mondo delle auto, perché non fargli fare esperienza in un’officina? </a:t>
            </a:r>
            <a:endParaRPr lang="it-IT" sz="32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1AB4-5A55-4E3D-8F59-E4438D2C24F3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Non sempre i posti di lavoro per adolescenti sono pagati.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5122" name="Picture 2" descr="C:\Users\Master\Desktop\Lavoro\l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492896"/>
            <a:ext cx="4896544" cy="367240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64633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Gli adolescenti </a:t>
            </a:r>
            <a:r>
              <a:rPr lang="it-IT" dirty="0" smtClean="0"/>
              <a:t>potrebbero anche provare a dare ripetizioni a ragazzi e bambini più piccoli, occupazione che li aiuterà a migliorare a loro volta nelle materie trattate.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D9FE3-64E8-4488-9760-902C8D719A03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Dare ripetizioni scolastiche.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6146" name="Picture 2" descr="C:\Users\Master\Desktop\Lavoro\l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348880"/>
            <a:ext cx="4992555" cy="37444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64633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it-IT" b="1" dirty="0" err="1" smtClean="0">
                <a:solidFill>
                  <a:srgbClr val="FF0000"/>
                </a:solidFill>
              </a:rPr>
              <a:t>Linkedin</a:t>
            </a:r>
            <a:r>
              <a:rPr lang="it-IT" b="1" dirty="0" smtClean="0">
                <a:solidFill>
                  <a:srgbClr val="FF0000"/>
                </a:solidFill>
              </a:rPr>
              <a:t> e </a:t>
            </a:r>
            <a:r>
              <a:rPr lang="it-IT" b="1" dirty="0" err="1" smtClean="0">
                <a:solidFill>
                  <a:srgbClr val="FF0000"/>
                </a:solidFill>
              </a:rPr>
              <a:t>Facebook</a:t>
            </a:r>
            <a:r>
              <a:rPr lang="it-IT" dirty="0" smtClean="0"/>
              <a:t>, per esempio, sono ottimi siti su cui trovare lavoretti part time, come per esempio quello della scrittura freelance. 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DF80-81AF-4126-9646-BDF80D0B8E67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Controlla i siti che offrono occasioni lavorative pensate per ragazzi.</a:t>
            </a:r>
            <a:endParaRPr lang="it-IT" dirty="0" smtClean="0">
              <a:solidFill>
                <a:srgbClr val="002060"/>
              </a:solidFill>
            </a:endParaRPr>
          </a:p>
        </p:txBody>
      </p:sp>
      <p:pic>
        <p:nvPicPr>
          <p:cNvPr id="7170" name="Picture 2" descr="C:\Users\Master\Desktop\Lavoro\l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348880"/>
            <a:ext cx="4992555" cy="37444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>Adolescenza e lavoro part time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20313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Spesso nel tuo quartiere </a:t>
            </a:r>
            <a:r>
              <a:rPr lang="it-IT" dirty="0" smtClean="0"/>
              <a:t>potrebbero esserci diverse possibilità lavorative, come ad esempio:</a:t>
            </a:r>
            <a:endParaRPr lang="it-IT" sz="3200" dirty="0" smtClean="0"/>
          </a:p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Fare il babysitter, </a:t>
            </a:r>
            <a:r>
              <a:rPr lang="it-IT" dirty="0" smtClean="0"/>
              <a:t>se all’adolescente piacciono i bambini. Incoraggialo a fare gruppo con gli amici per pubblicizzare i propri servizi da babysitter; in questo modo aumenterà le possibilità di potersi assumere un incarico qualora ce ne fosse bisogno. </a:t>
            </a:r>
          </a:p>
          <a:p>
            <a:pPr marL="0" lvl="1" algn="just"/>
            <a:r>
              <a:rPr lang="it-IT" b="1" dirty="0" smtClean="0">
                <a:solidFill>
                  <a:srgbClr val="FF0000"/>
                </a:solidFill>
              </a:rPr>
              <a:t>Un ragazzo interessato </a:t>
            </a:r>
            <a:r>
              <a:rPr lang="it-IT" dirty="0" smtClean="0"/>
              <a:t>a questo settore potrebbe valutare l’idea di fare un corso di pronto soccorso, in modo da essere preparato a gestire le emergenze.</a:t>
            </a:r>
            <a:endParaRPr lang="it-IT" sz="32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0710-D174-4297-A944-B62211F1D3DE}" type="datetime1">
              <a:rPr lang="it-IT" smtClean="0"/>
              <a:pPr/>
              <a:t>27/09/2019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Incoraggia il ragazzo a diventare il capo di sé stesso e a inventare il proprio lavoro (1)</a:t>
            </a:r>
            <a:endParaRPr lang="it-IT" dirty="0" smtClean="0">
              <a:solidFill>
                <a:srgbClr val="002060"/>
              </a:solidFill>
            </a:endParaRPr>
          </a:p>
        </p:txBody>
      </p:sp>
      <p:pic>
        <p:nvPicPr>
          <p:cNvPr id="8194" name="Picture 2" descr="C:\Users\Master\Desktop\Lavoro\l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645024"/>
            <a:ext cx="3360373" cy="252028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2568</TotalTime>
  <Words>1286</Words>
  <Application>Microsoft Office PowerPoint</Application>
  <PresentationFormat>Presentazione su schermo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Adolescenza e lavoro part time</vt:lpstr>
      <vt:lpstr>Adolescenza e lavoro part time</vt:lpstr>
      <vt:lpstr>Adolescenza e lavoro part time</vt:lpstr>
      <vt:lpstr>Adolescenza e lavoro part time</vt:lpstr>
      <vt:lpstr>Adolescenza e lavoro part time</vt:lpstr>
      <vt:lpstr>Adolescenza e lavoro part time</vt:lpstr>
      <vt:lpstr>Adolescenza e lavoro part time</vt:lpstr>
      <vt:lpstr>Adolescenza e lavoro part time</vt:lpstr>
      <vt:lpstr>Adolescenza e lavoro part time</vt:lpstr>
      <vt:lpstr>Adolescenza e lavoro part time</vt:lpstr>
      <vt:lpstr>Adolescenza e lavoro part time</vt:lpstr>
      <vt:lpstr>Adolescenza e lavoro part time</vt:lpstr>
      <vt:lpstr>Confrontiamoci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Adolescenza e lavoro part time</dc:title>
  <dc:creator>Francesco Cannizzaro</dc:creator>
  <cp:lastModifiedBy>Master</cp:lastModifiedBy>
  <cp:revision>298</cp:revision>
  <dcterms:created xsi:type="dcterms:W3CDTF">2019-05-12T15:37:05Z</dcterms:created>
  <dcterms:modified xsi:type="dcterms:W3CDTF">2019-09-27T08:48:19Z</dcterms:modified>
</cp:coreProperties>
</file>